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9"/>
  </p:notesMasterIdLst>
  <p:sldIdLst>
    <p:sldId id="275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7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39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214" autoAdjust="0"/>
    <p:restoredTop sz="88530" autoAdjust="0"/>
  </p:normalViewPr>
  <p:slideViewPr>
    <p:cSldViewPr snapToGrid="0" showGuides="1">
      <p:cViewPr>
        <p:scale>
          <a:sx n="60" d="100"/>
          <a:sy n="60" d="100"/>
        </p:scale>
        <p:origin x="-540" y="-96"/>
      </p:cViewPr>
      <p:guideLst>
        <p:guide orient="horz" pos="2160"/>
        <p:guide orient="horz" pos="139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9BFD94-6C15-41EE-87A4-A87971440379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CBD52F-95FF-43A3-B975-909E50C13C92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3368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BD52F-95FF-43A3-B975-909E50C13C92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56082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 smtClean="0"/>
              <a:t>แหล่งข้อมูล</a:t>
            </a:r>
            <a:r>
              <a:rPr lang="en-GB" baseline="0" dirty="0" smtClean="0"/>
              <a:t>: </a:t>
            </a:r>
            <a:r>
              <a:rPr lang="th-TH" baseline="0" dirty="0" smtClean="0"/>
              <a:t>จากระเบียบแนวทางปฏิบัติของ </a:t>
            </a:r>
            <a:r>
              <a:rPr lang="en-US" baseline="0" dirty="0" smtClean="0"/>
              <a:t>E</a:t>
            </a:r>
            <a:r>
              <a:rPr lang="en-GB" baseline="0" dirty="0" smtClean="0"/>
              <a:t>U Timber </a:t>
            </a:r>
            <a:r>
              <a:rPr lang="th-TH" baseline="0" dirty="0" smtClean="0"/>
              <a:t>เลขที่</a:t>
            </a:r>
            <a:r>
              <a:rPr lang="en-GB" baseline="0" dirty="0" smtClean="0"/>
              <a:t> 995/2010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212271-BA12-407F-AA8A-34AEDAB18E48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64668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 smtClean="0"/>
              <a:t>แหล่งข้อมูล</a:t>
            </a:r>
            <a:r>
              <a:rPr lang="en-GB" baseline="0" dirty="0" smtClean="0"/>
              <a:t>: </a:t>
            </a:r>
            <a:r>
              <a:rPr lang="th-TH" baseline="0" dirty="0" smtClean="0"/>
              <a:t>จากระเบียบแนวทางปฏิบัติของ </a:t>
            </a:r>
            <a:r>
              <a:rPr lang="en-US" baseline="0" dirty="0" smtClean="0"/>
              <a:t>E</a:t>
            </a:r>
            <a:r>
              <a:rPr lang="en-GB" baseline="0" dirty="0" smtClean="0"/>
              <a:t>U Timber </a:t>
            </a:r>
            <a:r>
              <a:rPr lang="th-TH" baseline="0" dirty="0" smtClean="0"/>
              <a:t>เลขที่</a:t>
            </a:r>
            <a:r>
              <a:rPr lang="en-GB" baseline="0" dirty="0" smtClean="0"/>
              <a:t> 995/2010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212271-BA12-407F-AA8A-34AEDAB18E48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71060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FBA2F-6C00-463D-AFE7-E35F4B4A5577}" type="slidenum">
              <a:rPr lang="zh-TW" altLang="en-US" smtClean="0"/>
              <a:pPr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171377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 smtClean="0"/>
              <a:t>แหล่งข้อมูล</a:t>
            </a:r>
            <a:r>
              <a:rPr lang="en-GB" dirty="0" smtClean="0"/>
              <a:t>: </a:t>
            </a:r>
            <a:r>
              <a:rPr lang="th-TH" dirty="0" smtClean="0"/>
              <a:t>ระเบียบข้อบังคับตามที่ออกแบบ</a:t>
            </a:r>
            <a:r>
              <a:rPr lang="th-TH" baseline="0" dirty="0" smtClean="0"/>
              <a:t> หรือมอบอำนาจ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212271-BA12-407F-AA8A-34AEDAB18E48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55671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Information source: Delegated Regulation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Up-to-date list of monitoring organisations can be found at: http://ec.europa.eu/environment/forests/pdf/mos.pdf</a:t>
            </a:r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212271-BA12-407F-AA8A-34AEDAB18E48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76116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 smtClean="0"/>
              <a:t>แหล่งข้อมูล</a:t>
            </a:r>
            <a:r>
              <a:rPr lang="en-GB" dirty="0" smtClean="0"/>
              <a:t>: </a:t>
            </a:r>
            <a:r>
              <a:rPr lang="th-TH" dirty="0" smtClean="0"/>
              <a:t>ระเบียบข้อบังคับตามที่ออกแบบ</a:t>
            </a:r>
            <a:r>
              <a:rPr lang="th-TH" baseline="0" dirty="0" smtClean="0"/>
              <a:t> หรือมอบอำนาจ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212271-BA12-407F-AA8A-34AEDAB18E48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48134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Information source: Delegated Regulation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BD52F-95FF-43A3-B975-909E50C13C92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85699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 smtClean="0"/>
              <a:t>แหล่งข้อมูล</a:t>
            </a:r>
            <a:r>
              <a:rPr lang="en-GB" baseline="0" dirty="0" smtClean="0"/>
              <a:t>: </a:t>
            </a:r>
            <a:r>
              <a:rPr lang="th-TH" baseline="0" dirty="0" smtClean="0"/>
              <a:t>จากระเบียบแนวทางปฏิบัติของ </a:t>
            </a:r>
            <a:r>
              <a:rPr lang="en-US" baseline="0" dirty="0" smtClean="0"/>
              <a:t>E</a:t>
            </a:r>
            <a:r>
              <a:rPr lang="en-GB" baseline="0" dirty="0" smtClean="0"/>
              <a:t>U Timber </a:t>
            </a:r>
            <a:r>
              <a:rPr lang="th-TH" baseline="0" dirty="0" smtClean="0"/>
              <a:t>เลขที่</a:t>
            </a:r>
            <a:r>
              <a:rPr lang="en-GB" baseline="0" dirty="0" smtClean="0"/>
              <a:t> 995/2010 </a:t>
            </a:r>
            <a:r>
              <a:rPr lang="th-TH" baseline="0" dirty="0" smtClean="0"/>
              <a:t>และระเบียบแนวทางปฏิบัติในการดำเนินการ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212271-BA12-407F-AA8A-34AEDAB18E48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15313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 smtClean="0"/>
              <a:t>แหล่งข้อมูล</a:t>
            </a:r>
            <a:r>
              <a:rPr lang="en-GB" baseline="0" dirty="0" smtClean="0"/>
              <a:t>: </a:t>
            </a:r>
            <a:r>
              <a:rPr lang="th-TH" baseline="0" dirty="0" smtClean="0"/>
              <a:t>จากระเบียบแนวทางปฏิบัติของ </a:t>
            </a:r>
            <a:r>
              <a:rPr lang="en-US" baseline="0" dirty="0" smtClean="0"/>
              <a:t>E</a:t>
            </a:r>
            <a:r>
              <a:rPr lang="en-GB" baseline="0" dirty="0" smtClean="0"/>
              <a:t>U Timber </a:t>
            </a:r>
            <a:r>
              <a:rPr lang="th-TH" baseline="0" dirty="0" smtClean="0"/>
              <a:t>เลขที่</a:t>
            </a:r>
            <a:r>
              <a:rPr lang="en-GB" baseline="0" dirty="0" smtClean="0"/>
              <a:t> 995/2010 </a:t>
            </a:r>
            <a:r>
              <a:rPr lang="th-TH" baseline="0" dirty="0" smtClean="0"/>
              <a:t>และระเบียบแนวทางปฏิบัติในการดำเนินการ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212271-BA12-407F-AA8A-34AEDAB18E48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6071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 smtClean="0"/>
              <a:t>แหล่งข้อมูล</a:t>
            </a:r>
            <a:r>
              <a:rPr lang="en-GB" baseline="0" dirty="0" smtClean="0"/>
              <a:t>: </a:t>
            </a:r>
            <a:r>
              <a:rPr lang="th-TH" baseline="0" dirty="0" smtClean="0"/>
              <a:t>จากระเบียบแนวทางปฏิบัติของ </a:t>
            </a:r>
            <a:r>
              <a:rPr lang="en-US" baseline="0" dirty="0" smtClean="0"/>
              <a:t>E</a:t>
            </a:r>
            <a:r>
              <a:rPr lang="en-GB" baseline="0" dirty="0" smtClean="0"/>
              <a:t>U Timber </a:t>
            </a:r>
            <a:r>
              <a:rPr lang="th-TH" baseline="0" dirty="0" smtClean="0"/>
              <a:t>เลขที่</a:t>
            </a:r>
            <a:r>
              <a:rPr lang="en-GB" baseline="0" dirty="0" smtClean="0"/>
              <a:t> 995/2010</a:t>
            </a:r>
            <a:endParaRPr lang="en-GB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212271-BA12-407F-AA8A-34AEDAB18E48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675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53844" y="605996"/>
            <a:ext cx="9144000" cy="879475"/>
          </a:xfrm>
        </p:spPr>
        <p:txBody>
          <a:bodyPr anchor="b">
            <a:normAutofit/>
          </a:bodyPr>
          <a:lstStyle>
            <a:lvl1pPr algn="l">
              <a:defRPr sz="4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53844" y="1688092"/>
            <a:ext cx="9144000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1054249" y="1485471"/>
            <a:ext cx="1114492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29"/>
          <a:stretch/>
        </p:blipFill>
        <p:spPr>
          <a:xfrm>
            <a:off x="0" y="-1357755"/>
            <a:ext cx="12199172" cy="8406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4230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000" b="1"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>
              <a:defRPr>
                <a:latin typeface="+mn-lt"/>
                <a:cs typeface="Times New Roman" panose="02020603050405020304" pitchFamily="18" charset="0"/>
              </a:defRPr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  <a:lvl4pPr>
              <a:defRPr>
                <a:latin typeface="+mn-lt"/>
                <a:cs typeface="Times New Roman" panose="02020603050405020304" pitchFamily="18" charset="0"/>
              </a:defRPr>
            </a:lvl4pPr>
            <a:lvl5pPr>
              <a:defRPr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5433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332" y="1441526"/>
            <a:ext cx="10515600" cy="537882"/>
          </a:xfrm>
        </p:spPr>
        <p:txBody>
          <a:bodyPr anchor="b">
            <a:noAutofit/>
          </a:bodyPr>
          <a:lstStyle>
            <a:lvl1pPr>
              <a:defRPr sz="3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332" y="2136720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+mn-lt"/>
                <a:cs typeface="Times New Roman" panose="02020603050405020304" pitchFamily="18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9295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478" y="1559858"/>
            <a:ext cx="10340470" cy="408791"/>
          </a:xfrm>
        </p:spPr>
        <p:txBody>
          <a:bodyPr>
            <a:normAutofit/>
          </a:bodyPr>
          <a:lstStyle>
            <a:lvl1pPr>
              <a:defRPr sz="3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8478" y="2285346"/>
            <a:ext cx="5181600" cy="4351338"/>
          </a:xfrm>
        </p:spPr>
        <p:txBody>
          <a:bodyPr/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>
              <a:defRPr>
                <a:latin typeface="+mn-lt"/>
                <a:cs typeface="Times New Roman" panose="02020603050405020304" pitchFamily="18" charset="0"/>
              </a:defRPr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  <a:lvl4pPr>
              <a:defRPr>
                <a:latin typeface="+mn-lt"/>
                <a:cs typeface="Times New Roman" panose="02020603050405020304" pitchFamily="18" charset="0"/>
              </a:defRPr>
            </a:lvl4pPr>
            <a:lvl5pPr>
              <a:defRPr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8325" y="2284637"/>
            <a:ext cx="5181600" cy="4351338"/>
          </a:xfrm>
        </p:spPr>
        <p:txBody>
          <a:bodyPr/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>
              <a:defRPr>
                <a:latin typeface="+mn-lt"/>
                <a:cs typeface="Times New Roman" panose="02020603050405020304" pitchFamily="18" charset="0"/>
              </a:defRPr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  <a:lvl4pPr>
              <a:defRPr>
                <a:latin typeface="+mn-lt"/>
                <a:cs typeface="Times New Roman" panose="02020603050405020304" pitchFamily="18" charset="0"/>
              </a:defRPr>
            </a:lvl4pPr>
            <a:lvl5pPr>
              <a:defRPr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40725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7653" y="1455051"/>
            <a:ext cx="10515600" cy="529151"/>
          </a:xfrm>
        </p:spPr>
        <p:txBody>
          <a:bodyPr>
            <a:normAutofit/>
          </a:bodyPr>
          <a:lstStyle>
            <a:lvl1pPr>
              <a:defRPr sz="3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653" y="184158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7654" y="2655971"/>
            <a:ext cx="5157787" cy="3684588"/>
          </a:xfrm>
        </p:spPr>
        <p:txBody>
          <a:bodyPr/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>
              <a:defRPr>
                <a:latin typeface="+mn-lt"/>
                <a:cs typeface="Times New Roman" panose="02020603050405020304" pitchFamily="18" charset="0"/>
              </a:defRPr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  <a:lvl4pPr>
              <a:defRPr>
                <a:latin typeface="+mn-lt"/>
                <a:cs typeface="Times New Roman" panose="02020603050405020304" pitchFamily="18" charset="0"/>
              </a:defRPr>
            </a:lvl4pPr>
            <a:lvl5pPr>
              <a:defRPr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7575" y="184158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7575" y="2655971"/>
            <a:ext cx="5183188" cy="3684588"/>
          </a:xfrm>
        </p:spPr>
        <p:txBody>
          <a:bodyPr/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>
              <a:defRPr>
                <a:latin typeface="+mn-lt"/>
                <a:cs typeface="Times New Roman" panose="02020603050405020304" pitchFamily="18" charset="0"/>
              </a:defRPr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  <a:lvl4pPr>
              <a:defRPr>
                <a:latin typeface="+mn-lt"/>
                <a:cs typeface="Times New Roman" panose="02020603050405020304" pitchFamily="18" charset="0"/>
              </a:defRPr>
            </a:lvl4pPr>
            <a:lvl5pPr>
              <a:defRPr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42482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51366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18167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300" y="759890"/>
            <a:ext cx="9788768" cy="1223065"/>
          </a:xfrm>
        </p:spPr>
        <p:txBody>
          <a:bodyPr anchor="b">
            <a:normAutofit/>
          </a:bodyPr>
          <a:lstStyle>
            <a:lvl1pPr>
              <a:defRPr sz="3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571" y="2084705"/>
            <a:ext cx="6172200" cy="4873625"/>
          </a:xfrm>
        </p:spPr>
        <p:txBody>
          <a:bodyPr/>
          <a:lstStyle>
            <a:lvl1pPr>
              <a:defRPr sz="3200">
                <a:latin typeface="+mn-lt"/>
                <a:cs typeface="Times New Roman" panose="02020603050405020304" pitchFamily="18" charset="0"/>
              </a:defRPr>
            </a:lvl1pPr>
            <a:lvl2pPr>
              <a:defRPr sz="2800">
                <a:latin typeface="+mn-lt"/>
                <a:cs typeface="Times New Roman" panose="02020603050405020304" pitchFamily="18" charset="0"/>
              </a:defRPr>
            </a:lvl2pPr>
            <a:lvl3pPr>
              <a:defRPr sz="2400">
                <a:latin typeface="+mn-lt"/>
                <a:cs typeface="Times New Roman" panose="02020603050405020304" pitchFamily="18" charset="0"/>
              </a:defRPr>
            </a:lvl3pPr>
            <a:lvl4pPr>
              <a:defRPr sz="2000">
                <a:latin typeface="+mn-lt"/>
                <a:cs typeface="Times New Roman" panose="02020603050405020304" pitchFamily="18" charset="0"/>
              </a:defRPr>
            </a:lvl4pPr>
            <a:lvl5pPr>
              <a:defRPr sz="2000">
                <a:latin typeface="+mn-lt"/>
                <a:cs typeface="Times New Roman" panose="02020603050405020304" pitchFamily="18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A8C9F-9546-440D-8333-B23F00558C20}" type="datetimeFigureOut">
              <a:rPr lang="en-GB" smtClean="0"/>
              <a:pPr/>
              <a:t>05/03/2015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83426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3348" y="110501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3348" y="2220517"/>
            <a:ext cx="11505304" cy="36914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3348" y="64914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9A8C9F-9546-440D-8333-B23F00558C20}" type="datetimeFigureOut">
              <a:rPr lang="en-GB" smtClean="0"/>
              <a:pPr/>
              <a:t>05/03/2015</a:t>
            </a:fld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05452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451821" y="1990165"/>
            <a:ext cx="1174017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20" b="39228"/>
          <a:stretch/>
        </p:blipFill>
        <p:spPr>
          <a:xfrm>
            <a:off x="4519" y="-29029"/>
            <a:ext cx="12187481" cy="1438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307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kern="1200">
          <a:solidFill>
            <a:schemeClr val="tx2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forests@giz.d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62607" y="1245477"/>
            <a:ext cx="10496341" cy="1019260"/>
          </a:xfrm>
        </p:spPr>
        <p:txBody>
          <a:bodyPr>
            <a:normAutofit/>
          </a:bodyPr>
          <a:lstStyle/>
          <a:p>
            <a:r>
              <a:rPr lang="th-TH" sz="3200" dirty="0" smtClean="0">
                <a:latin typeface="TH SarabunPSK" pitchFamily="34" charset="-34"/>
                <a:cs typeface="TH SarabunPSK" pitchFamily="34" charset="-34"/>
              </a:rPr>
              <a:t>สิ่งสำคัญ</a:t>
            </a:r>
            <a:r>
              <a:rPr lang="en-US" sz="3200" dirty="0" smtClean="0"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3200" dirty="0" smtClean="0">
                <a:latin typeface="TH SarabunPSK" pitchFamily="34" charset="-34"/>
                <a:cs typeface="TH SarabunPSK" pitchFamily="34" charset="-34"/>
              </a:rPr>
              <a:t>โปรดอ่าน คำเตือนทางกฎหมาย</a:t>
            </a:r>
            <a:r>
              <a:rPr lang="en-US" sz="3200" dirty="0" smtClean="0">
                <a:latin typeface="TH SarabunPSK" pitchFamily="34" charset="-34"/>
                <a:cs typeface="TH SarabunPSK" pitchFamily="34" charset="-34"/>
              </a:rPr>
              <a:t> </a:t>
            </a:r>
            <a:endParaRPr lang="en-US" sz="3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20717" y="2222938"/>
            <a:ext cx="11971282" cy="4475574"/>
          </a:xfrm>
        </p:spPr>
        <p:txBody>
          <a:bodyPr>
            <a:normAutofit/>
          </a:bodyPr>
          <a:lstStyle/>
          <a:p>
            <a:r>
              <a:rPr lang="th-TH" sz="2000" dirty="0" smtClean="0">
                <a:cs typeface="TH SarabunPSK" pitchFamily="34" charset="-34"/>
              </a:rPr>
              <a:t>สื่อวัสดุสำหรับการฝึกอบรมนี้ได้รับการพัฒนาโดยโครงการความริเริ่มด้านการสนับสนุนป่าไม้</a:t>
            </a:r>
            <a:r>
              <a:rPr lang="de-DE" sz="2000" dirty="0" smtClean="0">
                <a:cs typeface="TH SarabunPSK" pitchFamily="34" charset="-34"/>
              </a:rPr>
              <a:t> </a:t>
            </a:r>
            <a:r>
              <a:rPr lang="th-TH" sz="2000" dirty="0" smtClean="0">
                <a:cs typeface="TH SarabunPSK" pitchFamily="34" charset="-34"/>
              </a:rPr>
              <a:t>(</a:t>
            </a:r>
            <a:r>
              <a:rPr lang="en-US" sz="2000" dirty="0" err="1" smtClean="0">
                <a:cs typeface="TH SarabunPSK" pitchFamily="34" charset="-34"/>
              </a:rPr>
              <a:t>Proforest</a:t>
            </a:r>
            <a:r>
              <a:rPr lang="en-US" sz="2000" dirty="0" smtClean="0">
                <a:cs typeface="TH SarabunPSK" pitchFamily="34" charset="-34"/>
              </a:rPr>
              <a:t> Initiative) </a:t>
            </a:r>
            <a:r>
              <a:rPr lang="th-TH" sz="2000" dirty="0" smtClean="0">
                <a:cs typeface="TH SarabunPSK" pitchFamily="34" charset="-34"/>
              </a:rPr>
              <a:t>และดำเนินการโดย </a:t>
            </a:r>
            <a:r>
              <a:rPr lang="en-US" sz="2000" dirty="0" smtClean="0">
                <a:cs typeface="TH SarabunPSK" pitchFamily="34" charset="-34"/>
              </a:rPr>
              <a:t>GIZ </a:t>
            </a:r>
            <a:r>
              <a:rPr lang="th-TH" sz="2000" dirty="0" smtClean="0">
                <a:cs typeface="TH SarabunPSK" pitchFamily="34" charset="-34"/>
              </a:rPr>
              <a:t>โดยได้รับการสนับสนุนทางการเงินจากกระทรวงสหพันธ์เยอรมันด้านความร่วมมือทางเศรษฐกิจและการพัฒนา (</a:t>
            </a:r>
            <a:r>
              <a:rPr lang="en-US" sz="2000" dirty="0" smtClean="0">
                <a:cs typeface="TH SarabunPSK" pitchFamily="34" charset="-34"/>
              </a:rPr>
              <a:t>German Federal Ministry for Economic Cooperation and Development: BMZ)</a:t>
            </a:r>
          </a:p>
          <a:p>
            <a:r>
              <a:rPr lang="th-TH" sz="2000" dirty="0" smtClean="0">
                <a:cs typeface="TH SarabunPSK" pitchFamily="34" charset="-34"/>
              </a:rPr>
              <a:t>อนุญาตให้นำเนื้อหาทั้งหมด หรือบางส่วนในสื่อวัสดุสำหรับการฝึกอบรมนี้มาใช้เพื่อประโยชน์ที่มิใช่การค้าพาณิชย์ โดยสามารถดัดแปลงสื่อวัสดุได้ตามความต้องการของท่าน ตราบเท่าที่ไม่มีการบิดเบือน หรือแปลความหมายของสารและเนื้อหาหลักแบบผิดๆ</a:t>
            </a:r>
          </a:p>
        </p:txBody>
      </p:sp>
      <p:sp>
        <p:nvSpPr>
          <p:cNvPr id="5" name="Inhaltsplatzhalter 2"/>
          <p:cNvSpPr txBox="1">
            <a:spLocks/>
          </p:cNvSpPr>
          <p:nvPr/>
        </p:nvSpPr>
        <p:spPr>
          <a:xfrm>
            <a:off x="204952" y="4146331"/>
            <a:ext cx="8466082" cy="25614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2000" dirty="0" smtClean="0">
                <a:cs typeface="TH SarabunPSK" pitchFamily="34" charset="-34"/>
              </a:rPr>
              <a:t>ข้อผิดพลาดทั้งในลักษณะข้อตกหล่น ความไม่ถูกต้อง หรือทัศนะที่แสดงไว้ในเอกสารฉบับนี้ถือเป็นความรับผิดชอบของผู้จัด โดยไม่จำเป็นต้องเป็นการนำเสนอทัศนะของ </a:t>
            </a:r>
            <a:r>
              <a:rPr lang="en-US" sz="2000" dirty="0" smtClean="0">
                <a:cs typeface="TH SarabunPSK" pitchFamily="34" charset="-34"/>
              </a:rPr>
              <a:t>BMZ </a:t>
            </a:r>
            <a:r>
              <a:rPr lang="th-TH" sz="2000" dirty="0" smtClean="0">
                <a:cs typeface="TH SarabunPSK" pitchFamily="34" charset="-34"/>
              </a:rPr>
              <a:t>หรือ </a:t>
            </a:r>
            <a:r>
              <a:rPr lang="en-US" sz="2000" dirty="0" smtClean="0">
                <a:cs typeface="TH SarabunPSK" pitchFamily="34" charset="-34"/>
              </a:rPr>
              <a:t>GIZ </a:t>
            </a:r>
            <a:r>
              <a:rPr lang="th-TH" sz="2000" dirty="0" smtClean="0">
                <a:cs typeface="TH SarabunPSK" pitchFamily="34" charset="-34"/>
              </a:rPr>
              <a:t>แต่อย่างใด</a:t>
            </a:r>
            <a:endParaRPr lang="en-US" sz="2000" dirty="0" smtClean="0">
              <a:cs typeface="TH SarabunPSK" pitchFamily="34" charset="-34"/>
            </a:endParaRPr>
          </a:p>
          <a:p>
            <a:r>
              <a:rPr lang="th-TH" sz="2000" dirty="0" smtClean="0">
                <a:cs typeface="TH SarabunPSK" pitchFamily="34" charset="-34"/>
              </a:rPr>
              <a:t>สไลด์นี้เป็นการแจ้งวัตถุประสงค์ของข้อมูล ในการฝึกอบรมสามารถลบสไลด์หน้านี้ออกได้</a:t>
            </a:r>
            <a:endParaRPr lang="en-US" sz="2000" dirty="0" smtClean="0">
              <a:cs typeface="TH SarabunPSK" pitchFamily="34" charset="-34"/>
            </a:endParaRPr>
          </a:p>
          <a:p>
            <a:r>
              <a:rPr lang="th-TH" sz="2000" dirty="0" smtClean="0">
                <a:cs typeface="TH SarabunPSK" pitchFamily="34" charset="-34"/>
              </a:rPr>
              <a:t>หากท่านตัดสินใจที่จะใช้การฝึกอบรมชุดนี้ หากเป็นไปได้ ขอความกรุณาแจ้งให้เราได้ ทราบทางอีเมล์ </a:t>
            </a:r>
            <a:r>
              <a:rPr lang="en-US" sz="2000" dirty="0" smtClean="0">
                <a:cs typeface="TH SarabunPSK" pitchFamily="34" charset="-34"/>
                <a:hlinkClick r:id="rId3"/>
              </a:rPr>
              <a:t>forests@giz.de</a:t>
            </a:r>
            <a:r>
              <a:rPr lang="en-US" sz="2000" dirty="0" smtClean="0">
                <a:cs typeface="TH SarabunPSK" pitchFamily="34" charset="-34"/>
              </a:rPr>
              <a:t> </a:t>
            </a:r>
            <a:r>
              <a:rPr lang="th-TH" sz="2000" dirty="0" smtClean="0">
                <a:cs typeface="TH SarabunPSK" pitchFamily="34" charset="-34"/>
              </a:rPr>
              <a:t>จักขอบคุณยิ่ง</a:t>
            </a:r>
            <a:r>
              <a:rPr lang="en-US" sz="2000" dirty="0" smtClean="0">
                <a:cs typeface="TH SarabunPSK" pitchFamily="34" charset="-34"/>
              </a:rPr>
              <a:t> 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3879" y="4808018"/>
            <a:ext cx="2981879" cy="1661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6196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7519" y="1281146"/>
            <a:ext cx="11689802" cy="980140"/>
          </a:xfrm>
        </p:spPr>
        <p:txBody>
          <a:bodyPr>
            <a:normAutofit fontScale="90000"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ภาพรวมของการดำเนินการในประเทศสมาชิกแต่ละประเทศ</a:t>
            </a:r>
            <a:endParaRPr lang="en-GB" sz="40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3" name="Group 30"/>
          <p:cNvGrpSpPr>
            <a:grpSpLocks/>
          </p:cNvGrpSpPr>
          <p:nvPr/>
        </p:nvGrpSpPr>
        <p:grpSpPr bwMode="auto">
          <a:xfrm>
            <a:off x="326571" y="2076994"/>
            <a:ext cx="11227149" cy="3994319"/>
            <a:chOff x="281" y="1294"/>
            <a:chExt cx="5184" cy="2525"/>
          </a:xfrm>
        </p:grpSpPr>
        <p:sp>
          <p:nvSpPr>
            <p:cNvPr id="10" name="AutoShape 16"/>
            <p:cNvSpPr>
              <a:spLocks noChangeArrowheads="1"/>
            </p:cNvSpPr>
            <p:nvPr/>
          </p:nvSpPr>
          <p:spPr bwMode="auto">
            <a:xfrm>
              <a:off x="922" y="1978"/>
              <a:ext cx="181" cy="1315"/>
            </a:xfrm>
            <a:prstGeom prst="downArrow">
              <a:avLst>
                <a:gd name="adj1" fmla="val 40333"/>
                <a:gd name="adj2" fmla="val 102217"/>
              </a:avLst>
            </a:prstGeom>
            <a:solidFill>
              <a:srgbClr val="FF0000"/>
            </a:solidFill>
            <a:ln w="9525">
              <a:solidFill>
                <a:srgbClr val="395C6B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en-US" sz="1600" b="1"/>
            </a:p>
          </p:txBody>
        </p:sp>
        <p:sp>
          <p:nvSpPr>
            <p:cNvPr id="5" name="Text Box 8"/>
            <p:cNvSpPr txBox="1">
              <a:spLocks noChangeArrowheads="1"/>
            </p:cNvSpPr>
            <p:nvPr/>
          </p:nvSpPr>
          <p:spPr bwMode="auto">
            <a:xfrm>
              <a:off x="744" y="1616"/>
              <a:ext cx="1967" cy="318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395C6B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หน่วยงานที่มีอำนาจเต็ม (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CA)</a:t>
              </a:r>
              <a:endParaRPr lang="en-US" sz="20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6" name="Text Box 8"/>
            <p:cNvSpPr txBox="1">
              <a:spLocks noChangeArrowheads="1"/>
            </p:cNvSpPr>
            <p:nvPr/>
          </p:nvSpPr>
          <p:spPr bwMode="auto">
            <a:xfrm>
              <a:off x="2166" y="2353"/>
              <a:ext cx="1237" cy="292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395C6B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องค์กรตรวจติดตาม (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MO)</a:t>
              </a:r>
              <a:endParaRPr lang="en-US" sz="2400" b="1" dirty="0"/>
            </a:p>
          </p:txBody>
        </p:sp>
        <p:sp>
          <p:nvSpPr>
            <p:cNvPr id="7" name="Text Box 8"/>
            <p:cNvSpPr txBox="1">
              <a:spLocks noChangeArrowheads="1"/>
            </p:cNvSpPr>
            <p:nvPr/>
          </p:nvSpPr>
          <p:spPr bwMode="auto">
            <a:xfrm>
              <a:off x="1789" y="3410"/>
              <a:ext cx="1671" cy="409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395C6B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b="1" dirty="0" smtClean="0">
                  <a:latin typeface="TH SarabunPSK" pitchFamily="34" charset="-34"/>
                  <a:cs typeface="TH SarabunPSK" pitchFamily="34" charset="-34"/>
                </a:rPr>
                <a:t>ผู้ดำเนินการ (</a:t>
              </a:r>
              <a:r>
                <a:rPr lang="en-US" b="1" dirty="0" smtClean="0">
                  <a:latin typeface="TH SarabunPSK" pitchFamily="34" charset="-34"/>
                  <a:cs typeface="TH SarabunPSK" pitchFamily="34" charset="-34"/>
                </a:rPr>
                <a:t>Operators) </a:t>
              </a:r>
              <a:r>
                <a:rPr lang="th-TH" b="1" dirty="0" smtClean="0">
                  <a:latin typeface="TH SarabunPSK" pitchFamily="34" charset="-34"/>
                  <a:cs typeface="TH SarabunPSK" pitchFamily="34" charset="-34"/>
                </a:rPr>
                <a:t>ใช้</a:t>
              </a:r>
              <a:br>
                <a:rPr lang="th-TH" b="1" dirty="0" smtClean="0">
                  <a:latin typeface="TH SarabunPSK" pitchFamily="34" charset="-34"/>
                  <a:cs typeface="TH SarabunPSK" pitchFamily="34" charset="-34"/>
                </a:rPr>
              </a:br>
              <a:r>
                <a:rPr lang="th-TH" b="1" dirty="0" smtClean="0">
                  <a:latin typeface="TH SarabunPSK" pitchFamily="34" charset="-34"/>
                  <a:cs typeface="TH SarabunPSK" pitchFamily="34" charset="-34"/>
                </a:rPr>
                <a:t>องค์กรตรวจติดตาม (</a:t>
              </a:r>
              <a:r>
                <a:rPr lang="en-US" b="1" dirty="0" smtClean="0">
                  <a:latin typeface="TH SarabunPSK" pitchFamily="34" charset="-34"/>
                  <a:cs typeface="TH SarabunPSK" pitchFamily="34" charset="-34"/>
                </a:rPr>
                <a:t>MO)</a:t>
              </a:r>
              <a:endParaRPr lang="en-US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8" name="Text Box 8"/>
            <p:cNvSpPr txBox="1">
              <a:spLocks noChangeArrowheads="1"/>
            </p:cNvSpPr>
            <p:nvPr/>
          </p:nvSpPr>
          <p:spPr bwMode="auto">
            <a:xfrm>
              <a:off x="281" y="3402"/>
              <a:ext cx="1404" cy="409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395C6B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b="1" dirty="0" smtClean="0">
                  <a:latin typeface="TH SarabunPSK" pitchFamily="34" charset="-34"/>
                  <a:cs typeface="TH SarabunPSK" pitchFamily="34" charset="-34"/>
                </a:rPr>
                <a:t>ผู้ดำเนินการ (</a:t>
              </a:r>
              <a:r>
                <a:rPr lang="en-US" b="1" dirty="0" smtClean="0">
                  <a:latin typeface="TH SarabunPSK" pitchFamily="34" charset="-34"/>
                  <a:cs typeface="TH SarabunPSK" pitchFamily="34" charset="-34"/>
                </a:rPr>
                <a:t>Operators) </a:t>
              </a:r>
              <a:r>
                <a:rPr lang="th-TH" b="1" dirty="0" smtClean="0">
                  <a:latin typeface="TH SarabunPSK" pitchFamily="34" charset="-34"/>
                  <a:cs typeface="TH SarabunPSK" pitchFamily="34" charset="-34"/>
                </a:rPr>
                <a:t/>
              </a:r>
              <a:br>
                <a:rPr lang="th-TH" b="1" dirty="0" smtClean="0">
                  <a:latin typeface="TH SarabunPSK" pitchFamily="34" charset="-34"/>
                  <a:cs typeface="TH SarabunPSK" pitchFamily="34" charset="-34"/>
                </a:rPr>
              </a:br>
              <a:r>
                <a:rPr lang="th-TH" b="1" dirty="0" smtClean="0">
                  <a:latin typeface="TH SarabunPSK" pitchFamily="34" charset="-34"/>
                  <a:cs typeface="TH SarabunPSK" pitchFamily="34" charset="-34"/>
                </a:rPr>
                <a:t>ใช้ระบบการสอบทานธุรกิจของตนเอง</a:t>
              </a:r>
              <a:endParaRPr lang="en-US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9" name="Text Box 8"/>
            <p:cNvSpPr txBox="1">
              <a:spLocks noChangeArrowheads="1"/>
            </p:cNvSpPr>
            <p:nvPr/>
          </p:nvSpPr>
          <p:spPr bwMode="auto">
            <a:xfrm>
              <a:off x="4195" y="3022"/>
              <a:ext cx="1237" cy="447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  <a:t>บัญชีรายชื่อองค์กรตรวจติดตาม (</a:t>
              </a:r>
              <a:r>
                <a:rPr lang="en-US" sz="2000" b="1" dirty="0" smtClean="0">
                  <a:latin typeface="TH SarabunPSK" pitchFamily="34" charset="-34"/>
                  <a:cs typeface="TH SarabunPSK" pitchFamily="34" charset="-34"/>
                </a:rPr>
                <a:t>MO)</a:t>
              </a:r>
              <a:endParaRPr lang="en-US" sz="2000" b="1" dirty="0"/>
            </a:p>
          </p:txBody>
        </p:sp>
        <p:sp>
          <p:nvSpPr>
            <p:cNvPr id="11" name="AutoShape 16"/>
            <p:cNvSpPr>
              <a:spLocks noChangeArrowheads="1"/>
            </p:cNvSpPr>
            <p:nvPr/>
          </p:nvSpPr>
          <p:spPr bwMode="auto">
            <a:xfrm>
              <a:off x="2516" y="1933"/>
              <a:ext cx="182" cy="408"/>
            </a:xfrm>
            <a:prstGeom prst="downArrow">
              <a:avLst>
                <a:gd name="adj1" fmla="val 40333"/>
                <a:gd name="adj2" fmla="val 31540"/>
              </a:avLst>
            </a:prstGeom>
            <a:solidFill>
              <a:srgbClr val="FF0000"/>
            </a:solidFill>
            <a:ln w="9525">
              <a:solidFill>
                <a:srgbClr val="395C6B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en-US" sz="1600" b="1"/>
            </a:p>
          </p:txBody>
        </p:sp>
        <p:sp>
          <p:nvSpPr>
            <p:cNvPr id="12" name="AutoShape 16"/>
            <p:cNvSpPr>
              <a:spLocks noChangeArrowheads="1"/>
            </p:cNvSpPr>
            <p:nvPr/>
          </p:nvSpPr>
          <p:spPr bwMode="auto">
            <a:xfrm>
              <a:off x="2951" y="2869"/>
              <a:ext cx="181" cy="499"/>
            </a:xfrm>
            <a:prstGeom prst="downArrow">
              <a:avLst>
                <a:gd name="adj1" fmla="val 40333"/>
                <a:gd name="adj2" fmla="val 38788"/>
              </a:avLst>
            </a:prstGeom>
            <a:solidFill>
              <a:srgbClr val="FF0000"/>
            </a:solidFill>
            <a:ln w="9525">
              <a:solidFill>
                <a:srgbClr val="395C6B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en-US" sz="1600" b="1"/>
            </a:p>
          </p:txBody>
        </p:sp>
        <p:sp>
          <p:nvSpPr>
            <p:cNvPr id="14" name="Text Box 8"/>
            <p:cNvSpPr txBox="1">
              <a:spLocks noChangeArrowheads="1"/>
            </p:cNvSpPr>
            <p:nvPr/>
          </p:nvSpPr>
          <p:spPr bwMode="auto">
            <a:xfrm>
              <a:off x="4150" y="1570"/>
              <a:ext cx="1237" cy="254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395C6B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th-TH" b="1" dirty="0" smtClean="0">
                  <a:latin typeface="TH SarabunPSK" pitchFamily="34" charset="-34"/>
                  <a:cs typeface="TH SarabunPSK" pitchFamily="34" charset="-34"/>
                </a:rPr>
                <a:t>คณะกรรมาธิการยุโรป</a:t>
              </a:r>
              <a:endParaRPr lang="en-US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5" name="Text Box 12"/>
            <p:cNvSpPr txBox="1">
              <a:spLocks noChangeArrowheads="1"/>
            </p:cNvSpPr>
            <p:nvPr/>
          </p:nvSpPr>
          <p:spPr bwMode="auto">
            <a:xfrm>
              <a:off x="2239" y="2007"/>
              <a:ext cx="728" cy="195"/>
            </a:xfrm>
            <a:prstGeom prst="rect">
              <a:avLst/>
            </a:prstGeom>
            <a:solidFill>
              <a:srgbClr val="FFFFFE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th-TH" sz="1400" b="1" dirty="0" smtClean="0">
                  <a:latin typeface="TH SarabunPSK" pitchFamily="34" charset="-34"/>
                  <a:cs typeface="TH SarabunPSK" pitchFamily="34" charset="-34"/>
                </a:rPr>
                <a:t>การตรวจสอบการปฏิบัติตาม</a:t>
              </a:r>
              <a:endParaRPr lang="en-US" sz="14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6" name="Text Box 14"/>
            <p:cNvSpPr txBox="1">
              <a:spLocks noChangeArrowheads="1"/>
            </p:cNvSpPr>
            <p:nvPr/>
          </p:nvSpPr>
          <p:spPr bwMode="auto">
            <a:xfrm>
              <a:off x="2720" y="2959"/>
              <a:ext cx="636" cy="175"/>
            </a:xfrm>
            <a:prstGeom prst="rect">
              <a:avLst/>
            </a:prstGeom>
            <a:solidFill>
              <a:srgbClr val="FFFFFE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th-TH" sz="1200" b="1" dirty="0" smtClean="0">
                  <a:latin typeface="TH SarabunPSK" pitchFamily="34" charset="-34"/>
                  <a:cs typeface="TH SarabunPSK" pitchFamily="34" charset="-34"/>
                </a:rPr>
                <a:t>การตรวจสอบการปฏิบัติตาม</a:t>
              </a:r>
              <a:endParaRPr lang="en-US" sz="12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7" name="AutoShape 16"/>
            <p:cNvSpPr>
              <a:spLocks noChangeArrowheads="1"/>
            </p:cNvSpPr>
            <p:nvPr/>
          </p:nvSpPr>
          <p:spPr bwMode="auto">
            <a:xfrm>
              <a:off x="2292" y="2864"/>
              <a:ext cx="181" cy="499"/>
            </a:xfrm>
            <a:prstGeom prst="downArrow">
              <a:avLst>
                <a:gd name="adj1" fmla="val 40333"/>
                <a:gd name="adj2" fmla="val 38788"/>
              </a:avLst>
            </a:prstGeom>
            <a:solidFill>
              <a:srgbClr val="33CC33"/>
            </a:solidFill>
            <a:ln w="9525">
              <a:solidFill>
                <a:srgbClr val="395C6B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en-US" sz="1600" b="1"/>
            </a:p>
          </p:txBody>
        </p:sp>
        <p:sp>
          <p:nvSpPr>
            <p:cNvPr id="18" name="Text Box 14"/>
            <p:cNvSpPr txBox="1">
              <a:spLocks noChangeArrowheads="1"/>
            </p:cNvSpPr>
            <p:nvPr/>
          </p:nvSpPr>
          <p:spPr bwMode="auto">
            <a:xfrm>
              <a:off x="2216" y="2954"/>
              <a:ext cx="384" cy="175"/>
            </a:xfrm>
            <a:prstGeom prst="rect">
              <a:avLst/>
            </a:prstGeom>
            <a:solidFill>
              <a:srgbClr val="FFFFFE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th-TH" sz="1200" b="1" dirty="0" smtClean="0">
                  <a:latin typeface="TH SarabunPSK" pitchFamily="34" charset="-34"/>
                  <a:cs typeface="TH SarabunPSK" pitchFamily="34" charset="-34"/>
                </a:rPr>
                <a:t>การจัดหาระบบ</a:t>
              </a:r>
              <a:endParaRPr lang="en-US" sz="12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9" name="Line 25"/>
            <p:cNvSpPr>
              <a:spLocks noChangeShapeType="1"/>
            </p:cNvSpPr>
            <p:nvPr/>
          </p:nvSpPr>
          <p:spPr bwMode="auto">
            <a:xfrm>
              <a:off x="4983" y="2034"/>
              <a:ext cx="0" cy="952"/>
            </a:xfrm>
            <a:prstGeom prst="line">
              <a:avLst/>
            </a:prstGeom>
            <a:noFill/>
            <a:ln w="57150">
              <a:solidFill>
                <a:srgbClr val="33CC33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0" name="Line 26"/>
            <p:cNvSpPr>
              <a:spLocks noChangeShapeType="1"/>
            </p:cNvSpPr>
            <p:nvPr/>
          </p:nvSpPr>
          <p:spPr bwMode="auto">
            <a:xfrm>
              <a:off x="2744" y="1706"/>
              <a:ext cx="1360" cy="0"/>
            </a:xfrm>
            <a:prstGeom prst="line">
              <a:avLst/>
            </a:prstGeom>
            <a:noFill/>
            <a:ln w="57150">
              <a:solidFill>
                <a:schemeClr val="hlink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1" name="Text Box 12"/>
            <p:cNvSpPr txBox="1">
              <a:spLocks noChangeArrowheads="1"/>
            </p:cNvSpPr>
            <p:nvPr/>
          </p:nvSpPr>
          <p:spPr bwMode="auto">
            <a:xfrm>
              <a:off x="3650" y="2276"/>
              <a:ext cx="898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th-TH" sz="1400" b="1" dirty="0" smtClean="0">
                  <a:latin typeface="TH SarabunPSK" pitchFamily="34" charset="-34"/>
                  <a:cs typeface="TH SarabunPSK" pitchFamily="34" charset="-34"/>
                </a:rPr>
                <a:t>การอนุมัติองค์กรตรวจติดตาม (</a:t>
              </a:r>
              <a:r>
                <a:rPr lang="en-US" sz="1400" b="1" dirty="0" smtClean="0">
                  <a:latin typeface="TH SarabunPSK" pitchFamily="34" charset="-34"/>
                  <a:cs typeface="TH SarabunPSK" pitchFamily="34" charset="-34"/>
                </a:rPr>
                <a:t>MO)</a:t>
              </a:r>
              <a:endParaRPr lang="en-US" sz="14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22" name="Line 23"/>
            <p:cNvSpPr>
              <a:spLocks noChangeShapeType="1"/>
            </p:cNvSpPr>
            <p:nvPr/>
          </p:nvSpPr>
          <p:spPr bwMode="auto">
            <a:xfrm flipH="1">
              <a:off x="3469" y="1933"/>
              <a:ext cx="635" cy="499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3" name="Text Box 12"/>
            <p:cNvSpPr txBox="1">
              <a:spLocks noChangeArrowheads="1"/>
            </p:cNvSpPr>
            <p:nvPr/>
          </p:nvSpPr>
          <p:spPr bwMode="auto">
            <a:xfrm>
              <a:off x="2345" y="1294"/>
              <a:ext cx="2187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th-TH" sz="1600" b="1" dirty="0" smtClean="0">
                  <a:latin typeface="TH SarabunPSK" pitchFamily="34" charset="-34"/>
                  <a:cs typeface="TH SarabunPSK" pitchFamily="34" charset="-34"/>
                </a:rPr>
                <a:t>รายงานการไม่ปฏิบัติตามขององค์กรตรวจติดตาม (</a:t>
              </a:r>
              <a:r>
                <a:rPr lang="en-GB" sz="1600" b="1" dirty="0" smtClean="0">
                  <a:latin typeface="TH SarabunPSK" pitchFamily="34" charset="-34"/>
                  <a:cs typeface="TH SarabunPSK" pitchFamily="34" charset="-34"/>
                </a:rPr>
                <a:t>MO</a:t>
              </a:r>
              <a:r>
                <a:rPr lang="th-TH" sz="1600" b="1" dirty="0" smtClean="0">
                  <a:latin typeface="TH SarabunPSK" pitchFamily="34" charset="-34"/>
                  <a:cs typeface="TH SarabunPSK" pitchFamily="34" charset="-34"/>
                </a:rPr>
                <a:t>)</a:t>
              </a:r>
              <a:endParaRPr lang="en-US" sz="16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24" name="Text Box 12"/>
            <p:cNvSpPr txBox="1">
              <a:spLocks noChangeArrowheads="1"/>
            </p:cNvSpPr>
            <p:nvPr/>
          </p:nvSpPr>
          <p:spPr bwMode="auto">
            <a:xfrm>
              <a:off x="4501" y="2256"/>
              <a:ext cx="964" cy="331"/>
            </a:xfrm>
            <a:prstGeom prst="rect">
              <a:avLst/>
            </a:prstGeom>
            <a:solidFill>
              <a:srgbClr val="FFFFFE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th-TH" sz="1400" b="1" dirty="0" smtClean="0">
                  <a:latin typeface="TH SarabunPSK" pitchFamily="34" charset="-34"/>
                  <a:cs typeface="TH SarabunPSK" pitchFamily="34" charset="-34"/>
                </a:rPr>
                <a:t>บัญชีรายชื่อองค์กรตรวจติดตาม (</a:t>
              </a:r>
              <a:r>
                <a:rPr lang="en-US" sz="1400" b="1" dirty="0" smtClean="0">
                  <a:latin typeface="TH SarabunPSK" pitchFamily="34" charset="-34"/>
                  <a:cs typeface="TH SarabunPSK" pitchFamily="34" charset="-34"/>
                </a:rPr>
                <a:t>MO) </a:t>
              </a:r>
              <a:endParaRPr lang="th-TH" sz="1400" b="1" dirty="0" smtClean="0">
                <a:latin typeface="TH SarabunPSK" pitchFamily="34" charset="-34"/>
                <a:cs typeface="TH SarabunPSK" pitchFamily="34" charset="-34"/>
              </a:endParaRPr>
            </a:p>
            <a:p>
              <a:pPr algn="ctr"/>
              <a:r>
                <a:rPr lang="th-TH" sz="1400" b="1" dirty="0" smtClean="0">
                  <a:latin typeface="TH SarabunPSK" pitchFamily="34" charset="-34"/>
                  <a:cs typeface="TH SarabunPSK" pitchFamily="34" charset="-34"/>
                </a:rPr>
                <a:t>ที่ได้รับอนุมัติ</a:t>
              </a:r>
              <a:endParaRPr lang="en-US" sz="14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3" name="Text Box 12"/>
            <p:cNvSpPr txBox="1">
              <a:spLocks noChangeArrowheads="1"/>
            </p:cNvSpPr>
            <p:nvPr/>
          </p:nvSpPr>
          <p:spPr bwMode="auto">
            <a:xfrm>
              <a:off x="601" y="2295"/>
              <a:ext cx="765" cy="195"/>
            </a:xfrm>
            <a:prstGeom prst="rect">
              <a:avLst/>
            </a:prstGeom>
            <a:solidFill>
              <a:srgbClr val="FFFFFE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sz="1400" b="1" dirty="0" smtClean="0">
                  <a:latin typeface="TH SarabunPSK" pitchFamily="34" charset="-34"/>
                  <a:cs typeface="TH SarabunPSK" pitchFamily="34" charset="-34"/>
                </a:rPr>
                <a:t>การตรวจสอบการปฏิบัติตาม</a:t>
              </a:r>
              <a:endParaRPr lang="en-US" sz="1400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27" name="AutoShape 16"/>
          <p:cNvSpPr>
            <a:spLocks noChangeArrowheads="1"/>
          </p:cNvSpPr>
          <p:nvPr/>
        </p:nvSpPr>
        <p:spPr bwMode="auto">
          <a:xfrm>
            <a:off x="3272102" y="3399728"/>
            <a:ext cx="269294" cy="1910430"/>
          </a:xfrm>
          <a:prstGeom prst="downArrow">
            <a:avLst>
              <a:gd name="adj1" fmla="val 40333"/>
              <a:gd name="adj2" fmla="val 102217"/>
            </a:avLst>
          </a:prstGeom>
          <a:solidFill>
            <a:srgbClr val="FF0000"/>
          </a:solidFill>
          <a:ln w="9525">
            <a:solidFill>
              <a:srgbClr val="395C6B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 sz="1600" b="1"/>
          </a:p>
        </p:txBody>
      </p:sp>
      <p:sp>
        <p:nvSpPr>
          <p:cNvPr id="28" name="Text Box 12"/>
          <p:cNvSpPr txBox="1">
            <a:spLocks noChangeArrowheads="1"/>
          </p:cNvSpPr>
          <p:nvPr/>
        </p:nvSpPr>
        <p:spPr bwMode="auto">
          <a:xfrm>
            <a:off x="2807890" y="3897898"/>
            <a:ext cx="1065833" cy="523220"/>
          </a:xfrm>
          <a:prstGeom prst="rect">
            <a:avLst/>
          </a:prstGeom>
          <a:solidFill>
            <a:srgbClr val="FFFFFE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h-TH" sz="1400" b="1" dirty="0" smtClean="0">
                <a:latin typeface="TH SarabunPSK" pitchFamily="34" charset="-34"/>
                <a:cs typeface="TH SarabunPSK" pitchFamily="34" charset="-34"/>
              </a:rPr>
              <a:t>การตรวจสอบการปฏิบัติตาม</a:t>
            </a:r>
            <a:endParaRPr lang="en-US" sz="1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3E5FC-3E4E-41C2-8C87-300580301320}" type="slidenum">
              <a:rPr lang="zh-TW" altLang="en-US" smtClean="0"/>
              <a:pPr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83429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9229" y="1186038"/>
            <a:ext cx="8229600" cy="1143000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บทลงโทษ</a:t>
            </a:r>
            <a:r>
              <a:rPr lang="en-GB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 (1/3)</a:t>
            </a:r>
            <a:endParaRPr lang="en-GB" sz="40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6066" y="2206625"/>
            <a:ext cx="7879896" cy="4525963"/>
          </a:xfrm>
        </p:spPr>
        <p:txBody>
          <a:bodyPr>
            <a:normAutofit/>
          </a:bodyPr>
          <a:lstStyle/>
          <a:p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แต่ละประเทศออกบทลงโทษ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การลงโทษต้องเหมาะสม และได้ผล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: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การปรับสัดส่วนการคิดค่าปรับให้เหมาะสมกับความเสียหายทางสิ่งแวดล้อม มูลค่าของไม้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การยึดไม้ และผลิตภัณฑ์ไม้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การขอระงับใบอนุญาตที่ให้อำนาจในการซื้อขาย โดยทันที</a:t>
            </a:r>
            <a:endParaRPr lang="en-GB" sz="30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3E5FC-3E4E-41C2-8C87-300580301320}" type="slidenum">
              <a:rPr lang="zh-TW" altLang="en-US" smtClean="0"/>
              <a:pPr/>
              <a:t>11</a:t>
            </a:fld>
            <a:endParaRPr lang="zh-TW" altLang="en-US"/>
          </a:p>
        </p:txBody>
      </p:sp>
      <p:pic>
        <p:nvPicPr>
          <p:cNvPr id="6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9125" y="2206625"/>
            <a:ext cx="396240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410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8343" y="2206625"/>
            <a:ext cx="8229600" cy="4525963"/>
          </a:xfrm>
        </p:spPr>
        <p:txBody>
          <a:bodyPr>
            <a:normAutofit/>
          </a:bodyPr>
          <a:lstStyle/>
          <a:p>
            <a:r>
              <a:rPr lang="th-TH" sz="34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การกำหนดโทษปรับนำกรณีที่</a:t>
            </a:r>
            <a:endParaRPr lang="en-GB" sz="34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เป็นบทลงโทษสำหรับผู้ดำเนินการ (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Operators) 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ถ้า</a:t>
            </a:r>
            <a:endParaRPr lang="en-GB" sz="32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2"/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นำไม้หรือผลิตภัณฑ์จากไม้เถื่อนเข้ามา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2"/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ไม่ทำการสอบทานธุรกิจเมื่อนำของเข้ามา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เป็นบทลงโทษสำหรับผู้ค้า (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Traders) 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ถ้า</a:t>
            </a:r>
            <a:endParaRPr lang="en-GB" sz="32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2"/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บอกไม่ได้ว่าซื้อมาจากใคร</a:t>
            </a:r>
            <a:endParaRPr lang="en-GB" sz="32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2"/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บอกไม่ได้ว่าขายใคร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3E5FC-3E4E-41C2-8C87-300580301320}" type="slidenum">
              <a:rPr lang="zh-TW" altLang="en-US" smtClean="0"/>
              <a:pPr/>
              <a:t>12</a:t>
            </a:fld>
            <a:endParaRPr lang="zh-TW" altLang="en-US"/>
          </a:p>
        </p:txBody>
      </p:sp>
      <p:pic>
        <p:nvPicPr>
          <p:cNvPr id="6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8675" y="2364823"/>
            <a:ext cx="3743325" cy="27813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9229" y="1186038"/>
            <a:ext cx="8229600" cy="1143000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บทลงโทษ</a:t>
            </a:r>
            <a:r>
              <a:rPr lang="en-GB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 (2/3)</a:t>
            </a:r>
            <a:endParaRPr lang="en-GB" sz="40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63544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7457" y="2206625"/>
            <a:ext cx="8545286" cy="4525963"/>
          </a:xfrm>
        </p:spPr>
        <p:txBody>
          <a:bodyPr>
            <a:normAutofit/>
          </a:bodyPr>
          <a:lstStyle/>
          <a:p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องค์กรตรวจติดตามอาจถูกลงโทษได้ถ้า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ไม่สามารถรักษาและประเมินระบบสอบทานธุรกิจ</a:t>
            </a:r>
            <a:endParaRPr lang="en-GB" sz="32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ไม่สามารถตรวจสอบผู้ดำเนินการ (</a:t>
            </a:r>
            <a:r>
              <a:rPr lang="en-US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Operators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) ที่เอาระบบไปใช้ว่าทำได้อย่างถูกต้องหรือไม่</a:t>
            </a:r>
            <a:endParaRPr lang="en-GB" sz="32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ไม่ทำอะไรเมื่อผู้ดำเนินการ (</a:t>
            </a:r>
            <a:r>
              <a:rPr lang="en-US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Operators) 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ไม่ทำตามระบบสอบทานธุรกิจ เช่น ไม่รายงานหน่วยงานที่มีอำนาจหน้าที่เต็ม (</a:t>
            </a:r>
            <a:r>
              <a:rPr lang="en-US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CA)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3E5FC-3E4E-41C2-8C87-300580301320}" type="slidenum">
              <a:rPr lang="zh-TW" altLang="en-US" smtClean="0"/>
              <a:pPr/>
              <a:t>13</a:t>
            </a:fld>
            <a:endParaRPr lang="zh-TW" altLang="en-US"/>
          </a:p>
        </p:txBody>
      </p:sp>
      <p:pic>
        <p:nvPicPr>
          <p:cNvPr id="6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8800" y="2206625"/>
            <a:ext cx="2743200" cy="4105275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359229" y="1186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kern="120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บทลงโทษ</a:t>
            </a:r>
            <a:r>
              <a:rPr lang="en-GB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 (3/3)</a:t>
            </a:r>
            <a:endParaRPr lang="en-GB" sz="40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61410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>
            <a:off x="1" y="180221"/>
            <a:ext cx="12191999" cy="1608826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>
              <a:solidFill>
                <a:prstClr val="black"/>
              </a:solidFill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464395" y="1919676"/>
            <a:ext cx="11360429" cy="3109525"/>
          </a:xfrm>
        </p:spPr>
        <p:txBody>
          <a:bodyPr>
            <a:noAutofit/>
          </a:bodyPr>
          <a:lstStyle/>
          <a:p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ข้อผิดพลาดทั้งในลักษณะข้อตกหล่น ความไม่ถูกต้อง หรือทัศนะที่แสดงไว้ในเอกสารฉบับนี้ถือเป็นความรับผิดชอบของผู้จัด โดยไม่จำเป็นต้องเป็นการนำเสนอทัศนะของ </a:t>
            </a:r>
            <a:r>
              <a:rPr lang="en-US" dirty="0" smtClean="0">
                <a:latin typeface="TH SarabunPSK" pitchFamily="34" charset="-34"/>
                <a:cs typeface="TH SarabunPSK" pitchFamily="34" charset="-34"/>
              </a:rPr>
              <a:t>BMZ </a:t>
            </a:r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แต่อย่างใด  ทั้งนี้อนุญาตให้ผู้จัดการประชุมสามารถดัดแปลงสื่อวัสดุต้นฉบับได้ตามความเหมาะสม</a:t>
            </a:r>
          </a:p>
          <a:p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สามารถดาวน์โหลดสื่อวัสดุได้ที่ </a:t>
            </a:r>
            <a:r>
              <a:rPr lang="en-US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http://capacity4dev.ec.europa.eu/public-flegt/blog/new-training-material-eu-timber-regulation-and-flegt</a:t>
            </a:r>
            <a:r>
              <a:rPr lang="en-US" dirty="0" smtClean="0">
                <a:latin typeface="TH SarabunPSK" pitchFamily="34" charset="-34"/>
                <a:cs typeface="TH SarabunPSK" pitchFamily="34" charset="-34"/>
              </a:rPr>
              <a:t>.</a:t>
            </a:r>
            <a:endParaRPr lang="de-DE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503584" y="434609"/>
            <a:ext cx="9058427" cy="11387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สื่อวัสดุสำหรับการฝึกอบรมนี้ได้รับการการสนับสนุนทางการเงินจากกระทรวงสหพันธ์เยอรมันด้านความร่วมมือทางเศรษฐกิจและการพัฒนา 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German Federal Ministry for Economic Cooperation and Development : BMZ)</a:t>
            </a:r>
            <a:endParaRPr lang="en-US" sz="2400" dirty="0" smtClean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4089" y="339245"/>
            <a:ext cx="2385389" cy="1329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357222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1463700"/>
            <a:ext cx="10998670" cy="1305479"/>
          </a:xfrm>
        </p:spPr>
        <p:txBody>
          <a:bodyPr>
            <a:noAutofit/>
          </a:bodyPr>
          <a:lstStyle/>
          <a:p>
            <a:r>
              <a:rPr lang="th-TH" altLang="zh-TW" sz="2800" dirty="0" smtClean="0">
                <a:latin typeface="TH SarabunPSK" pitchFamily="34" charset="-34"/>
                <a:cs typeface="TH SarabunPSK" pitchFamily="34" charset="-34"/>
              </a:rPr>
              <a:t>กฎหมายควบคุมการค้าไม้ของสหภาพยุโรป </a:t>
            </a:r>
            <a:r>
              <a:rPr lang="th-TH" altLang="zh-TW" dirty="0" smtClean="0">
                <a:cs typeface="TH SarabunPSK" pitchFamily="34" charset="-34"/>
              </a:rPr>
              <a:t>(</a:t>
            </a:r>
            <a:r>
              <a:rPr lang="en-GB" altLang="zh-TW" dirty="0" smtClean="0">
                <a:cs typeface="TH SarabunPSK" pitchFamily="34" charset="-34"/>
              </a:rPr>
              <a:t>EUTR</a:t>
            </a:r>
            <a:r>
              <a:rPr lang="th-TH" altLang="zh-TW" dirty="0" smtClean="0">
                <a:cs typeface="TH SarabunPSK" pitchFamily="34" charset="-34"/>
              </a:rPr>
              <a:t>) </a:t>
            </a:r>
            <a:r>
              <a:rPr lang="en-GB" altLang="zh-TW" sz="2800" dirty="0" smtClean="0">
                <a:latin typeface="TH SarabunPSK" pitchFamily="34" charset="-34"/>
                <a:cs typeface="TH SarabunPSK" pitchFamily="34" charset="-34"/>
              </a:rPr>
              <a:t>: </a:t>
            </a:r>
            <a:br>
              <a:rPr lang="en-GB" altLang="zh-TW" sz="2800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altLang="zh-TW" sz="2800" dirty="0" smtClean="0">
                <a:latin typeface="TH SarabunPSK" pitchFamily="34" charset="-34"/>
                <a:cs typeface="TH SarabunPSK" pitchFamily="34" charset="-34"/>
              </a:rPr>
              <a:t>องค์กรตรวจติดตาม หน่วยงานที่มีอำนาจเต็ม และบทลงโทษ</a:t>
            </a:r>
            <a:endParaRPr lang="zh-TW" altLang="en-US" sz="28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FC37-21A4-4DC8-A2E1-F50B525F9E8E}" type="slidenum">
              <a:rPr lang="zh-TW" altLang="en-US" smtClean="0"/>
              <a:pPr/>
              <a:t>2</a:t>
            </a:fld>
            <a:endParaRPr lang="zh-TW" alt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1066800" y="1463700"/>
            <a:ext cx="111252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1018663" y="222250"/>
            <a:ext cx="11464925" cy="1241425"/>
          </a:xfrm>
        </p:spPr>
        <p:txBody>
          <a:bodyPr>
            <a:noAutofit/>
          </a:bodyPr>
          <a:lstStyle/>
          <a:p>
            <a:r>
              <a:rPr lang="th-TH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การฝึกอบรมวิทยากรผู้ฝึกอบรมในส่วนของ</a:t>
            </a:r>
            <a:br>
              <a:rPr lang="th-TH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กฎหมายควบคุมการค้าไม้ของสหภาพยุโรป </a:t>
            </a:r>
            <a:r>
              <a:rPr lang="de-DE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/>
            </a:r>
            <a:br>
              <a:rPr lang="de-DE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2800" dirty="0" smtClean="0">
                <a:solidFill>
                  <a:srgbClr val="006600"/>
                </a:solidFill>
                <a:cs typeface="TH SarabunPSK" pitchFamily="34" charset="-34"/>
              </a:rPr>
              <a:t>(</a:t>
            </a:r>
            <a:r>
              <a:rPr lang="en-GB" sz="2800" dirty="0" smtClean="0">
                <a:solidFill>
                  <a:srgbClr val="006600"/>
                </a:solidFill>
                <a:cs typeface="TH SarabunPSK" pitchFamily="34" charset="-34"/>
              </a:rPr>
              <a:t>EU Timber Regulation</a:t>
            </a:r>
            <a:r>
              <a:rPr lang="th-TH" sz="2800" dirty="0" smtClean="0">
                <a:solidFill>
                  <a:srgbClr val="006600"/>
                </a:solidFill>
                <a:cs typeface="TH SarabunPSK" pitchFamily="34" charset="-34"/>
              </a:rPr>
              <a:t>)</a:t>
            </a:r>
            <a:endParaRPr lang="zh-TW" altLang="en-US" sz="2800" dirty="0">
              <a:solidFill>
                <a:srgbClr val="0066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9003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623" y="1484007"/>
            <a:ext cx="12017829" cy="993686"/>
          </a:xfrm>
        </p:spPr>
        <p:txBody>
          <a:bodyPr>
            <a:noAutofit/>
          </a:bodyPr>
          <a:lstStyle/>
          <a:p>
            <a:r>
              <a:rPr lang="th-TH" sz="36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ใครเป็นผู้พัฒนาระบบการสอบทานธุรกิจ </a:t>
            </a:r>
            <a:r>
              <a:rPr lang="th-TH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D</a:t>
            </a:r>
            <a:r>
              <a:rPr lang="en-GB" sz="3200" dirty="0" err="1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ue</a:t>
            </a:r>
            <a:r>
              <a:rPr lang="en-GB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 Diligence System</a:t>
            </a:r>
            <a:r>
              <a:rPr lang="en-US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en-GB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DDS)?</a:t>
            </a:r>
            <a:endParaRPr lang="en-GB" sz="32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9228" y="2519916"/>
            <a:ext cx="6807116" cy="4228526"/>
          </a:xfrm>
        </p:spPr>
        <p:txBody>
          <a:bodyPr>
            <a:noAutofit/>
          </a:bodyPr>
          <a:lstStyle/>
          <a:p>
            <a:r>
              <a:rPr lang="th-TH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มีอยู่ </a:t>
            </a: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2 ทางเลือก</a:t>
            </a:r>
            <a:r>
              <a:rPr lang="en-GB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:</a:t>
            </a:r>
          </a:p>
          <a:p>
            <a:pPr lvl="1">
              <a:buSzPct val="80000"/>
              <a:buFont typeface="Wingdings" panose="05000000000000000000" pitchFamily="2" charset="2"/>
              <a:buChar char="§"/>
            </a:pP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ผู้ดำเนินงาน </a:t>
            </a:r>
            <a:r>
              <a:rPr lang="en-GB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(Operator</a:t>
            </a:r>
            <a:r>
              <a:rPr lang="en-US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s) </a:t>
            </a: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ทำ</a:t>
            </a:r>
            <a:r>
              <a:rPr lang="th-TH" sz="28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ระบบเองและประเมินเอง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buSzPct val="80000"/>
              <a:buFont typeface="Wingdings" panose="05000000000000000000" pitchFamily="2" charset="2"/>
              <a:buChar char="§"/>
            </a:pP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ผู้ดำเนินงาน </a:t>
            </a:r>
            <a:r>
              <a:rPr lang="en-GB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(Operator</a:t>
            </a:r>
            <a:r>
              <a:rPr lang="en-US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s)</a:t>
            </a:r>
            <a:r>
              <a:rPr lang="en-GB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th-TH" sz="28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สามารถใช้ระบบขององค์กรภายนอก </a:t>
            </a:r>
            <a:r>
              <a:rPr lang="en-GB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‘</a:t>
            </a:r>
            <a:r>
              <a:rPr lang="th-TH" sz="2800" i="1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องค์กรตรวจติดตาม (</a:t>
            </a:r>
            <a:r>
              <a:rPr lang="en-US" sz="2800" i="1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Monitoring Organizations)’</a:t>
            </a:r>
            <a:endParaRPr lang="en-GB" sz="2800" i="1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th-TH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แต่ความรับผิดชอบทั้งหมด </a:t>
            </a: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ผู้ดำเนินงาน </a:t>
            </a:r>
            <a:r>
              <a:rPr lang="en-GB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(Operator</a:t>
            </a:r>
            <a:r>
              <a:rPr lang="en-US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s)</a:t>
            </a: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th-TH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ต้องเป็นคนรับเองถึงแม้ว่าจะใช้</a:t>
            </a: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ระบบการสอบทานธุรกิจจาก</a:t>
            </a:r>
            <a:r>
              <a:rPr lang="th-TH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องค์กรภายนอก</a:t>
            </a:r>
            <a:endParaRPr lang="en-GB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3E5FC-3E4E-41C2-8C87-300580301320}" type="slidenum">
              <a:rPr lang="zh-TW" altLang="en-US" smtClean="0"/>
              <a:pPr/>
              <a:t>3</a:t>
            </a:fld>
            <a:endParaRPr lang="zh-TW" altLang="en-US"/>
          </a:p>
        </p:txBody>
      </p:sp>
      <p:pic>
        <p:nvPicPr>
          <p:cNvPr id="6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7100" y="2706833"/>
            <a:ext cx="4914900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706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543" y="1201426"/>
            <a:ext cx="8719457" cy="1143000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องค์กรตรวจติดตาม </a:t>
            </a:r>
            <a:r>
              <a:rPr lang="en-GB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(MOs) 1/2</a:t>
            </a:r>
            <a:endParaRPr lang="en-GB" sz="40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9229" y="2217511"/>
            <a:ext cx="8370101" cy="4525963"/>
          </a:xfrm>
        </p:spPr>
        <p:txBody>
          <a:bodyPr>
            <a:normAutofit/>
          </a:bodyPr>
          <a:lstStyle/>
          <a:p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องค์กรตรวจติดตามเป็นใคร  เป็นหน่วยงานหรือองค์กรใดๆของรัฐหรือเอกชนก็ได้ เช่นบริษัทเอกชน สถาบัน องค์กรอิสระ ที่จัดตั้งขึ้นตามกฎหมายของ </a:t>
            </a:r>
            <a:r>
              <a:rPr lang="en-US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EU</a:t>
            </a:r>
            <a:endParaRPr lang="th-TH" sz="32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ระบบของ </a:t>
            </a:r>
            <a:r>
              <a:rPr lang="en-US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DDS 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มีความสอดคล้องใกล้เคียงกับใบรับรอง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3E5FC-3E4E-41C2-8C87-300580301320}" type="slidenum">
              <a:rPr lang="zh-TW" altLang="en-US" smtClean="0"/>
              <a:pPr/>
              <a:t>4</a:t>
            </a:fld>
            <a:endParaRPr lang="zh-TW" altLang="en-US"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2217511"/>
            <a:ext cx="3048000" cy="4059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552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8343" y="2115184"/>
            <a:ext cx="11682548" cy="4525963"/>
          </a:xfrm>
        </p:spPr>
        <p:txBody>
          <a:bodyPr>
            <a:noAutofit/>
          </a:bodyPr>
          <a:lstStyle/>
          <a:p>
            <a:r>
              <a:rPr lang="th-TH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องค์กรตรวจติดตามต้องได้รับยอมรับจากคณะกรรมาธิการยุโรป และได้รับการประกาศอนุมัติรายชื่อเป็นองค์กรตรวจติดตาม</a:t>
            </a:r>
            <a:endParaRPr lang="en-GB" sz="26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en-GB" sz="26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EC has so far recognised 9 Monitoring Organisations (as of January 2015):</a:t>
            </a:r>
          </a:p>
          <a:p>
            <a:pPr marL="457200" lvl="1" indent="0">
              <a:buNone/>
            </a:pPr>
            <a:r>
              <a:rPr lang="en-GB" sz="2600" dirty="0" err="1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NEPCon</a:t>
            </a:r>
            <a:r>
              <a:rPr lang="en-GB" sz="26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, </a:t>
            </a:r>
            <a:r>
              <a:rPr lang="en-GB" sz="2600" dirty="0" err="1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Conlegno</a:t>
            </a:r>
            <a:r>
              <a:rPr lang="en-GB" sz="26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, Control Union, Bureau </a:t>
            </a:r>
            <a:r>
              <a:rPr lang="en-GB" sz="2600" dirty="0" err="1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Veritas</a:t>
            </a:r>
            <a:r>
              <a:rPr lang="en-GB" sz="26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, GD </a:t>
            </a:r>
            <a:r>
              <a:rPr lang="en-GB" sz="2600" dirty="0" err="1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Holz</a:t>
            </a:r>
            <a:r>
              <a:rPr lang="en-GB" sz="26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, </a:t>
            </a:r>
            <a:r>
              <a:rPr lang="de-DE" sz="26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ICILA, Le Commerce du Bois, SGS United </a:t>
            </a:r>
            <a:r>
              <a:rPr lang="de-DE" sz="2600" dirty="0" err="1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Kingdom</a:t>
            </a:r>
            <a:r>
              <a:rPr lang="de-DE" sz="26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, </a:t>
            </a:r>
            <a:r>
              <a:rPr lang="de-DE" sz="2600" dirty="0" err="1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Soil</a:t>
            </a:r>
            <a:r>
              <a:rPr lang="de-DE" sz="26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de-DE" sz="2600" dirty="0" err="1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Association</a:t>
            </a:r>
            <a:r>
              <a:rPr lang="de-DE" sz="26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</a:p>
          <a:p>
            <a:r>
              <a:rPr lang="th-TH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ความ</a:t>
            </a:r>
            <a:r>
              <a:rPr lang="th-TH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รับผิดชอบ +</a:t>
            </a:r>
            <a:r>
              <a:rPr lang="en-GB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:</a:t>
            </a:r>
            <a:endParaRPr lang="en-GB" sz="26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th-TH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ดูแลและประเมินระบบการสอบทานธุรกิจ (</a:t>
            </a:r>
            <a:r>
              <a:rPr lang="en-US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D</a:t>
            </a:r>
            <a:r>
              <a:rPr lang="en-GB" sz="2600" dirty="0" err="1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ue</a:t>
            </a:r>
            <a:r>
              <a:rPr lang="en-GB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Diligence System</a:t>
            </a:r>
            <a:r>
              <a:rPr lang="th-TH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) อย่างสม่ำเสมอ</a:t>
            </a:r>
            <a:endParaRPr lang="en-GB" sz="26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th-TH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ตรวจสอบการใช้ระบบการสอบทานธุรกิจ (</a:t>
            </a:r>
            <a:r>
              <a:rPr lang="en-US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DDS) </a:t>
            </a:r>
            <a:r>
              <a:rPr lang="th-TH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อย่างเหมาะสม</a:t>
            </a:r>
            <a:endParaRPr lang="en-GB" sz="26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th-TH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มีการกระทำการหากระบบล้มเหลว</a:t>
            </a:r>
            <a:endParaRPr lang="en-GB" sz="26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endParaRPr lang="en-GB" sz="26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3E5FC-3E4E-41C2-8C87-300580301320}" type="slidenum">
              <a:rPr lang="zh-TW" altLang="en-US" smtClean="0"/>
              <a:pPr/>
              <a:t>5</a:t>
            </a:fld>
            <a:endParaRPr lang="zh-TW" alt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24543" y="1201426"/>
            <a:ext cx="8719457" cy="1143000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องค์กรตรวจติดตาม </a:t>
            </a:r>
            <a:r>
              <a:rPr lang="en-GB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(MOs) 2/2</a:t>
            </a:r>
            <a:endParaRPr lang="en-GB" sz="40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73701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746" y="1175532"/>
            <a:ext cx="11789988" cy="1143000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ข้อกำหนดเกี่ยวกับองค์กรตรวจติดตาม</a:t>
            </a:r>
            <a:endParaRPr lang="en-GB" sz="40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5302" y="2076995"/>
            <a:ext cx="11766698" cy="4611188"/>
          </a:xfrm>
        </p:spPr>
        <p:txBody>
          <a:bodyPr>
            <a:noAutofit/>
          </a:bodyPr>
          <a:lstStyle/>
          <a:p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เป็นนิติบุคคลที่จัดตั้งขึ้นในสหภาพยุโรป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มีความเชี่ยวชาญ</a:t>
            </a:r>
            <a:endParaRPr lang="en-GB" sz="32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/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การฝึกอบรมทางวิชาชีพอย่างเป็นทางการ โดยมีหลักการที่เกี่ยวข้องกับบทบาทหน้าที่ขององค์กรตรวจติดตาม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สามารถทำหน้าที่ในฐานะองค์กรตรวจติดตามได้</a:t>
            </a:r>
            <a:endParaRPr lang="en-GB" sz="32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/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ประเมินผลและปรับปรุงระบบการสอบทานธุรกิจได้</a:t>
            </a:r>
            <a:endParaRPr lang="en-GB" sz="28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/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ตรวจสอบการทำการสอบทานธุรกิจของผู้ดำเนินการ  </a:t>
            </a:r>
            <a:r>
              <a:rPr lang="en-US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(Operators) </a:t>
            </a:r>
            <a:endParaRPr lang="en-GB" sz="28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/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ทำแผนการแก้ไข</a:t>
            </a:r>
            <a:endParaRPr lang="en-GB" sz="28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ไม่มีผลประโยชน์ทับซ้อน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3E5FC-3E4E-41C2-8C87-300580301320}" type="slidenum">
              <a:rPr lang="zh-TW" altLang="en-US" smtClean="0"/>
              <a:pPr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07410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9607" y="1209372"/>
            <a:ext cx="8229600" cy="1143000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องค์กรที่มีอำนาจหน้าที่เต็ม </a:t>
            </a:r>
            <a:r>
              <a:rPr lang="en-GB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(CA)</a:t>
            </a:r>
            <a:endParaRPr lang="en-GB" sz="40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4670" y="2129247"/>
            <a:ext cx="11524781" cy="4603342"/>
          </a:xfrm>
        </p:spPr>
        <p:txBody>
          <a:bodyPr>
            <a:normAutofit/>
          </a:bodyPr>
          <a:lstStyle/>
          <a:p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สมาชิกของสหภาพยุโรป (</a:t>
            </a:r>
            <a:r>
              <a:rPr lang="en-US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EU) </a:t>
            </a:r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แต่ละประเทศต้องแต่งตั้งองค์กรที่มีอำนาจหน้าที่เต็ม (</a:t>
            </a:r>
            <a:r>
              <a:rPr lang="en-US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Competent Authority: CA) </a:t>
            </a:r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เพื่อดูแลการบังคับใช้กฎหมาย </a:t>
            </a:r>
            <a:r>
              <a:rPr lang="en-GB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(</a:t>
            </a:r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ภายในสหภาพยุโรปเท่านั้น มิได้เป็นประเทศส่งออกไม้แต่อย่างใด</a:t>
            </a:r>
            <a:r>
              <a:rPr lang="en-GB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)</a:t>
            </a:r>
          </a:p>
          <a:p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สหภาพยุโรปดูแลบัญชีรายชื่อองค์กรที่มีอำนาจหน้าที่เต็ม</a:t>
            </a:r>
            <a:endParaRPr lang="en-GB" sz="30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องค์กรที่มีอำนาจหน้าที่เต็มคอยตรวจสอบการปฏิบัติตามของ</a:t>
            </a:r>
            <a:endParaRPr lang="en-GB" sz="30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ผู้ดำเนินการ  </a:t>
            </a:r>
            <a:r>
              <a:rPr lang="en-US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(Operators) </a:t>
            </a:r>
            <a:endParaRPr lang="th-TH" sz="28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องค์กรตรวจติดตาม (</a:t>
            </a:r>
            <a:r>
              <a:rPr lang="en-GB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Monitoring Organisations</a:t>
            </a: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)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องค์กรที่มีอำนาจหน้าที่เต็ม (</a:t>
            </a:r>
            <a:r>
              <a:rPr lang="en-US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CA)</a:t>
            </a:r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ต้องทำรายงานให้สาธารณชนรับรู้</a:t>
            </a:r>
            <a:endParaRPr lang="en-GB" sz="30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3E5FC-3E4E-41C2-8C87-300580301320}" type="slidenum">
              <a:rPr lang="zh-TW" altLang="en-US" smtClean="0"/>
              <a:pPr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10562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9480" y="1313879"/>
            <a:ext cx="11832519" cy="914400"/>
          </a:xfrm>
        </p:spPr>
        <p:txBody>
          <a:bodyPr>
            <a:noAutofit/>
          </a:bodyPr>
          <a:lstStyle/>
          <a:p>
            <a:r>
              <a:rPr lang="th-TH" sz="36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ความรับผิดชอบขององค์กรที่มีอำนาจหน้าที่เต็ม </a:t>
            </a:r>
            <a:r>
              <a:rPr lang="en-GB" sz="36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(CA) (1/2)</a:t>
            </a:r>
            <a:endParaRPr lang="en-GB" sz="36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1507" y="2089380"/>
            <a:ext cx="11604070" cy="4481541"/>
          </a:xfrm>
        </p:spPr>
        <p:txBody>
          <a:bodyPr>
            <a:normAutofit lnSpcReduction="10000"/>
          </a:bodyPr>
          <a:lstStyle/>
          <a:p>
            <a:r>
              <a:rPr lang="th-TH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การตรวจสอบองค์กรตรวจติดตาม (</a:t>
            </a:r>
            <a:r>
              <a:rPr lang="en-GB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Monitoring Organisations</a:t>
            </a:r>
            <a:r>
              <a:rPr lang="th-TH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)</a:t>
            </a:r>
            <a:endParaRPr lang="en-GB" sz="26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th-TH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ทุกๆ 1-2 ปี ต้องทำการตรวจสอบองค์กรตรวจติดตาม (</a:t>
            </a:r>
            <a:r>
              <a:rPr lang="en-GB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Monitoring Organisations</a:t>
            </a:r>
            <a:r>
              <a:rPr lang="th-TH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)</a:t>
            </a:r>
            <a:r>
              <a:rPr lang="en-GB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th-TH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ว่ายังทำหน้าที่ได้อย่างถูกต้อง</a:t>
            </a:r>
            <a:endParaRPr lang="en-GB" sz="26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th-TH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สามารถตรวจสอบได้โดยไม่ต้องแจ้งล่วงหน้า  โดยจะตรวจ</a:t>
            </a:r>
            <a:r>
              <a:rPr lang="en-GB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:</a:t>
            </a:r>
          </a:p>
          <a:p>
            <a:pPr lvl="2"/>
            <a:r>
              <a:rPr lang="th-TH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การตรวจสอบเป็นจุด รวมถึงการตรวจสอบภาคสนาม</a:t>
            </a:r>
            <a:endParaRPr lang="en-GB" sz="26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2"/>
            <a:r>
              <a:rPr lang="th-TH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การตรวจสอบ</a:t>
            </a:r>
            <a:r>
              <a:rPr lang="th-TH" sz="26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ระบบ</a:t>
            </a:r>
            <a:r>
              <a:rPr lang="th-TH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เอกสารข้อมูลขององค์กรตรวจติดตาม การสัมภาษณ์ผู้บริหารและเจ้าหน้าที่ขององค์กรตรวจติดตาม</a:t>
            </a:r>
            <a:endParaRPr lang="en-GB" sz="26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2"/>
            <a:r>
              <a:rPr lang="th-TH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การสัมภาษณ์ผู้ดำเนินการ (</a:t>
            </a:r>
            <a:r>
              <a:rPr lang="en-GB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Operators) </a:t>
            </a:r>
            <a:r>
              <a:rPr lang="th-TH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แลผู้ค้า (</a:t>
            </a:r>
            <a:r>
              <a:rPr lang="en-US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T</a:t>
            </a:r>
            <a:r>
              <a:rPr lang="en-GB" sz="2600" dirty="0" err="1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raders</a:t>
            </a:r>
            <a:r>
              <a:rPr lang="en-GB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)</a:t>
            </a:r>
            <a:endParaRPr lang="en-GB" sz="26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2"/>
            <a:r>
              <a:rPr lang="th-TH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การตรวจสอบ</a:t>
            </a:r>
            <a:r>
              <a:rPr lang="th-TH" sz="26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ระบบ</a:t>
            </a:r>
            <a:r>
              <a:rPr lang="th-TH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เอกสารข้อมูลของผู้ดำเนินการ (</a:t>
            </a:r>
            <a:r>
              <a:rPr lang="en-US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O</a:t>
            </a:r>
            <a:r>
              <a:rPr lang="en-GB" sz="2600" dirty="0" err="1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perators</a:t>
            </a:r>
            <a:r>
              <a:rPr lang="en-GB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)</a:t>
            </a:r>
            <a:endParaRPr lang="en-GB" sz="26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2"/>
            <a:r>
              <a:rPr lang="th-TH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การสุ่มตรวจสินค้าของผู้ดำเนินการ (</a:t>
            </a:r>
            <a:r>
              <a:rPr lang="en-GB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Operators) </a:t>
            </a:r>
            <a:r>
              <a:rPr lang="th-TH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โดยใช้ระบบการสอบทานธุรกิจ</a:t>
            </a:r>
            <a:endParaRPr lang="en-GB" sz="26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th-TH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รายงานความผิดให้คณะกรรมาธิการยุโรป โดยที่คณะกรรมาธิการยุโรปจะพิจารณาว่าจะเพิกถอนสถานะองค์กรนั้นๆ หรือไม่</a:t>
            </a:r>
            <a:endParaRPr lang="en-GB" sz="26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endParaRPr lang="en-GB" sz="24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3E5FC-3E4E-41C2-8C87-300580301320}" type="slidenum">
              <a:rPr lang="zh-TW" altLang="en-US" smtClean="0"/>
              <a:pPr/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9140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8342" y="2149474"/>
            <a:ext cx="11604171" cy="4525963"/>
          </a:xfrm>
        </p:spPr>
        <p:txBody>
          <a:bodyPr>
            <a:normAutofit/>
          </a:bodyPr>
          <a:lstStyle/>
          <a:p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การตรวจสอบผู้ดำเนินการ (</a:t>
            </a:r>
            <a:r>
              <a:rPr lang="en-GB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Operators)</a:t>
            </a:r>
            <a:endParaRPr lang="en-GB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การตรวจตามระยะเวลาเพื่อดูว่ายังปฏิบัติตามแผนงานการประเมินความเสี่ยง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การตอบสนองตามข้อมูลจำเพาะ รวมถึงความกังวลจากฝ่ายที่สาม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การตรวจสอบ</a:t>
            </a:r>
            <a:r>
              <a:rPr lang="en-GB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: 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2"/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การตรวจสอบระบบสอบทานธุรกิจ (</a:t>
            </a:r>
            <a:r>
              <a:rPr lang="en-US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DDS</a:t>
            </a:r>
            <a:r>
              <a:rPr lang="en-GB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) 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2"/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การตรวจสอบเอกสารบันทึกที่เกี่ยวข้อง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2"/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การตรวจสอบตามจุด รวมถึงการตรวจสอบภาคสนาม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ถ้ามีการทำผิด ออกบทลงโทษ ยึดไม้ ห้ามขาย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endParaRPr lang="en-GB" sz="3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3E5FC-3E4E-41C2-8C87-300580301320}" type="slidenum">
              <a:rPr lang="zh-TW" altLang="en-US" smtClean="0"/>
              <a:pPr/>
              <a:t>9</a:t>
            </a:fld>
            <a:endParaRPr lang="zh-TW" alt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9480" y="1313879"/>
            <a:ext cx="11832519" cy="914400"/>
          </a:xfrm>
        </p:spPr>
        <p:txBody>
          <a:bodyPr>
            <a:noAutofit/>
          </a:bodyPr>
          <a:lstStyle/>
          <a:p>
            <a:r>
              <a:rPr lang="th-TH" sz="36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ความรับผิดชอบขององค์กรที่มีอำนาจหน้าที่เต็ม </a:t>
            </a:r>
            <a:r>
              <a:rPr lang="en-GB" sz="36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(CA) (1/2)</a:t>
            </a:r>
            <a:endParaRPr lang="en-GB" sz="36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73407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7697565874F7A419035B3A2A5AA2B17" ma:contentTypeVersion="0" ma:contentTypeDescription="Create a new document." ma:contentTypeScope="" ma:versionID="8a5c323b4b73b751cf3c724d0204977b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1C0B6B9-8D27-4599-A5C9-743F9825D9FD}">
  <ds:schemaRefs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20561305-2F2C-439D-A20B-951B3C3E1B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B8DA7481-943E-4E5B-8352-BD86FE0BD4A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1359</Words>
  <Application>Microsoft Office PowerPoint</Application>
  <PresentationFormat>Benutzerdefiniert</PresentationFormat>
  <Paragraphs>130</Paragraphs>
  <Slides>14</Slides>
  <Notes>11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15" baseType="lpstr">
      <vt:lpstr>Office Theme</vt:lpstr>
      <vt:lpstr>สิ่งสำคัญ: โปรดอ่าน คำเตือนทางกฎหมาย </vt:lpstr>
      <vt:lpstr>การฝึกอบรมวิทยากรผู้ฝึกอบรมในส่วนของ กฎหมายควบคุมการค้าไม้ของสหภาพยุโรป  (EU Timber Regulation)</vt:lpstr>
      <vt:lpstr>ใครเป็นผู้พัฒนาระบบการสอบทานธุรกิจ (Due Diligence System: DDS)?</vt:lpstr>
      <vt:lpstr>องค์กรตรวจติดตาม (MOs) 1/2</vt:lpstr>
      <vt:lpstr>องค์กรตรวจติดตาม (MOs) 2/2</vt:lpstr>
      <vt:lpstr>ข้อกำหนดเกี่ยวกับองค์กรตรวจติดตาม</vt:lpstr>
      <vt:lpstr>องค์กรที่มีอำนาจหน้าที่เต็ม (CA)</vt:lpstr>
      <vt:lpstr>ความรับผิดชอบขององค์กรที่มีอำนาจหน้าที่เต็ม (CA) (1/2)</vt:lpstr>
      <vt:lpstr>ความรับผิดชอบขององค์กรที่มีอำนาจหน้าที่เต็ม (CA) (1/2)</vt:lpstr>
      <vt:lpstr>ภาพรวมของการดำเนินการในประเทศสมาชิกแต่ละประเทศ</vt:lpstr>
      <vt:lpstr>บทลงโทษ (1/3)</vt:lpstr>
      <vt:lpstr>บทลงโทษ (2/3)</vt:lpstr>
      <vt:lpstr>PowerPoint-Präsentation</vt:lpstr>
      <vt:lpstr>PowerPoint-Präsentation</vt:lpstr>
    </vt:vector>
  </TitlesOfParts>
  <Company>Doherty Associates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Yu-Fern Lee</dc:creator>
  <cp:lastModifiedBy>GB</cp:lastModifiedBy>
  <cp:revision>78</cp:revision>
  <dcterms:created xsi:type="dcterms:W3CDTF">2013-11-14T15:38:49Z</dcterms:created>
  <dcterms:modified xsi:type="dcterms:W3CDTF">2015-03-05T21:17:43Z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0x010100B7697565874F7A419035B3A2A5AA2B17</vt:lpwstr>
  </property>
</Properties>
</file>